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260" r:id="rId3"/>
    <p:sldId id="261" r:id="rId4"/>
    <p:sldId id="259" r:id="rId5"/>
    <p:sldId id="269" r:id="rId6"/>
    <p:sldId id="262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8942" autoAdjust="0"/>
  </p:normalViewPr>
  <p:slideViewPr>
    <p:cSldViewPr>
      <p:cViewPr varScale="1">
        <p:scale>
          <a:sx n="42" d="100"/>
          <a:sy n="42" d="100"/>
        </p:scale>
        <p:origin x="130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045EFA0-C68D-47B9-B681-141D3EB3CAA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22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EBA6F6-F41C-4E66-8CF6-AF16D7318A8C}" type="slidenum">
              <a:rPr lang="en-GB" altLang="en-US"/>
              <a:pPr>
                <a:spcBef>
                  <a:spcPct val="0"/>
                </a:spcBef>
              </a:pPr>
              <a:t>6</a:t>
            </a:fld>
            <a:endParaRPr lang="en-GB" alt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dirty="0"/>
              <a:t>Some adjectives of colour have different endings. The ending often changes for a masculine or a feminine noun.</a:t>
            </a:r>
            <a:br>
              <a:rPr lang="en-GB" altLang="en-US" dirty="0"/>
            </a:br>
            <a:r>
              <a:rPr lang="en-GB" altLang="en-US" dirty="0"/>
              <a:t> If the adjective does</a:t>
            </a:r>
            <a:r>
              <a:rPr lang="en-GB" altLang="en-US" baseline="0" dirty="0"/>
              <a:t> not end in –e, then –e will usually be added to form the feminine form.</a:t>
            </a:r>
            <a:br>
              <a:rPr lang="en-GB" altLang="en-US" baseline="0" dirty="0"/>
            </a:br>
            <a:r>
              <a:rPr lang="en-GB" altLang="en-US" baseline="0" dirty="0"/>
              <a:t>If it already ends in –e, then there is no change.</a:t>
            </a:r>
            <a:br>
              <a:rPr lang="en-GB" altLang="en-US" baseline="0" dirty="0"/>
            </a:br>
            <a:r>
              <a:rPr lang="en-GB" altLang="en-US" baseline="0" dirty="0"/>
              <a:t>There are some exceptions, e.g. blanc </a:t>
            </a:r>
            <a:r>
              <a:rPr lang="en-GB" altLang="en-US" baseline="0" dirty="0">
                <a:sym typeface="Wingdings" panose="05000000000000000000" pitchFamily="2" charset="2"/>
              </a:rPr>
              <a:t> blanche, violet  </a:t>
            </a:r>
            <a:r>
              <a:rPr lang="en-GB" altLang="en-US" baseline="0" dirty="0" err="1">
                <a:sym typeface="Wingdings" panose="05000000000000000000" pitchFamily="2" charset="2"/>
              </a:rPr>
              <a:t>violette</a:t>
            </a:r>
            <a:br>
              <a:rPr lang="en-GB" altLang="en-US" dirty="0"/>
            </a:b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49079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17D785-EAAB-4455-954A-7D6598C26773}" type="slidenum">
              <a:rPr lang="en-GB" altLang="en-US"/>
              <a:pPr>
                <a:spcBef>
                  <a:spcPct val="0"/>
                </a:spcBef>
              </a:pPr>
              <a:t>7</a:t>
            </a:fld>
            <a:endParaRPr lang="en-GB" alt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GB" altLang="en-US" b="1" dirty="0" err="1"/>
              <a:t>Quelles</a:t>
            </a:r>
            <a:r>
              <a:rPr lang="en-GB" altLang="en-US" b="1" dirty="0"/>
              <a:t> </a:t>
            </a:r>
            <a:r>
              <a:rPr lang="en-GB" altLang="en-US" b="1" dirty="0" err="1"/>
              <a:t>différences</a:t>
            </a:r>
            <a:r>
              <a:rPr lang="en-GB" altLang="en-US" b="1" dirty="0"/>
              <a:t> y a-t-</a:t>
            </a:r>
            <a:r>
              <a:rPr lang="en-GB" altLang="en-US" b="1" dirty="0" err="1"/>
              <a:t>il</a:t>
            </a:r>
            <a:r>
              <a:rPr lang="en-GB" altLang="en-US" dirty="0"/>
              <a:t>? = What difference is there?</a:t>
            </a:r>
            <a:br>
              <a:rPr lang="en-GB" altLang="en-US" dirty="0"/>
            </a:br>
            <a:r>
              <a:rPr lang="en-GB" altLang="en-US" dirty="0" err="1"/>
              <a:t>Numéro</a:t>
            </a:r>
            <a:r>
              <a:rPr lang="en-GB" altLang="en-US" dirty="0"/>
              <a:t> un </a:t>
            </a:r>
            <a:r>
              <a:rPr lang="en-GB" altLang="en-US" dirty="0" err="1"/>
              <a:t>est</a:t>
            </a:r>
            <a:r>
              <a:rPr lang="en-GB" altLang="en-US" dirty="0"/>
              <a:t> rouge </a:t>
            </a:r>
            <a:r>
              <a:rPr lang="en-GB" altLang="en-US" dirty="0" err="1"/>
              <a:t>mais</a:t>
            </a:r>
            <a:r>
              <a:rPr lang="en-GB" altLang="en-US" dirty="0"/>
              <a:t> </a:t>
            </a:r>
            <a:r>
              <a:rPr lang="en-GB" altLang="en-US" dirty="0" err="1"/>
              <a:t>numéro</a:t>
            </a:r>
            <a:r>
              <a:rPr lang="en-GB" altLang="en-US" dirty="0"/>
              <a:t> deux </a:t>
            </a:r>
            <a:r>
              <a:rPr lang="en-GB" altLang="en-US" dirty="0" err="1"/>
              <a:t>est</a:t>
            </a:r>
            <a:r>
              <a:rPr lang="en-GB" altLang="en-US" dirty="0"/>
              <a:t> jaune. = Number 1 is red but number 2 is yellow 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dirty="0" err="1"/>
              <a:t>Qu’est-ce</a:t>
            </a:r>
            <a:r>
              <a:rPr lang="en-GB" altLang="en-US" dirty="0"/>
              <a:t> </a:t>
            </a:r>
            <a:r>
              <a:rPr lang="en-GB" altLang="en-US" dirty="0" err="1"/>
              <a:t>qu’il</a:t>
            </a:r>
            <a:r>
              <a:rPr lang="en-GB" altLang="en-US" dirty="0"/>
              <a:t> y a </a:t>
            </a:r>
            <a:r>
              <a:rPr lang="en-GB" altLang="en-US" dirty="0" err="1"/>
              <a:t>en</a:t>
            </a:r>
            <a:r>
              <a:rPr lang="en-GB" altLang="en-US" dirty="0"/>
              <a:t> </a:t>
            </a:r>
            <a:r>
              <a:rPr lang="en-GB" altLang="en-US" dirty="0" err="1"/>
              <a:t>commun</a:t>
            </a:r>
            <a:r>
              <a:rPr lang="en-GB" altLang="en-US" dirty="0"/>
              <a:t> ?= What do they have in common?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dirty="0" err="1"/>
              <a:t>Numéro</a:t>
            </a:r>
            <a:r>
              <a:rPr lang="en-GB" altLang="en-US" dirty="0"/>
              <a:t> un </a:t>
            </a:r>
            <a:r>
              <a:rPr lang="en-GB" altLang="en-US" dirty="0" err="1"/>
              <a:t>est</a:t>
            </a:r>
            <a:r>
              <a:rPr lang="en-GB" altLang="en-US" dirty="0"/>
              <a:t> un </a:t>
            </a:r>
            <a:r>
              <a:rPr lang="en-GB" altLang="en-US" dirty="0" err="1"/>
              <a:t>numéro</a:t>
            </a:r>
            <a:r>
              <a:rPr lang="en-GB" altLang="en-US" dirty="0"/>
              <a:t> et </a:t>
            </a:r>
            <a:r>
              <a:rPr lang="en-GB" altLang="en-US" dirty="0" err="1"/>
              <a:t>numéro</a:t>
            </a:r>
            <a:r>
              <a:rPr lang="en-GB" altLang="en-US" dirty="0"/>
              <a:t> deux </a:t>
            </a:r>
            <a:r>
              <a:rPr lang="en-GB" altLang="en-US" dirty="0" err="1"/>
              <a:t>est</a:t>
            </a:r>
            <a:r>
              <a:rPr lang="en-GB" altLang="en-US" dirty="0"/>
              <a:t> un </a:t>
            </a:r>
            <a:r>
              <a:rPr lang="en-GB" altLang="en-US" dirty="0" err="1"/>
              <a:t>numero</a:t>
            </a:r>
            <a:r>
              <a:rPr lang="en-GB" altLang="en-US" dirty="0"/>
              <a:t> </a:t>
            </a:r>
            <a:r>
              <a:rPr lang="en-GB" altLang="en-US" dirty="0" err="1"/>
              <a:t>aussi</a:t>
            </a:r>
            <a:r>
              <a:rPr lang="en-GB" altLang="en-US" dirty="0"/>
              <a:t>. = Number 1 is a number and number 2 is a number too/as well.</a:t>
            </a:r>
            <a:br>
              <a:rPr lang="en-GB" altLang="en-US" dirty="0"/>
            </a:br>
            <a:r>
              <a:rPr lang="en-GB" altLang="en-US" dirty="0"/>
              <a:t>¡Les deux </a:t>
            </a:r>
            <a:r>
              <a:rPr lang="en-GB" altLang="en-US" dirty="0" err="1"/>
              <a:t>sont</a:t>
            </a:r>
            <a:r>
              <a:rPr lang="en-GB" altLang="en-US" dirty="0"/>
              <a:t> des </a:t>
            </a:r>
            <a:r>
              <a:rPr lang="en-GB" altLang="en-US" dirty="0" err="1"/>
              <a:t>números</a:t>
            </a:r>
            <a:r>
              <a:rPr lang="en-GB" altLang="en-US" dirty="0"/>
              <a:t>! = Both (the two) are numbers!</a:t>
            </a:r>
            <a:br>
              <a:rPr lang="en-GB" altLang="en-US" dirty="0"/>
            </a:br>
            <a:r>
              <a:rPr lang="en-GB" altLang="en-US" dirty="0"/>
              <a:t>With these examples pupils are given prompts to use in the next 4 slides. Encourage them to use ‘</a:t>
            </a:r>
            <a:r>
              <a:rPr lang="en-GB" altLang="en-US" dirty="0" err="1"/>
              <a:t>Numéro</a:t>
            </a:r>
            <a:r>
              <a:rPr lang="en-GB" altLang="en-US" dirty="0"/>
              <a:t> un </a:t>
            </a:r>
            <a:r>
              <a:rPr lang="en-GB" altLang="en-US" dirty="0" err="1"/>
              <a:t>est</a:t>
            </a:r>
            <a:r>
              <a:rPr lang="en-GB" altLang="en-US" dirty="0"/>
              <a:t>…’ (number ½ is …), ‘et’ (and), ‘</a:t>
            </a:r>
            <a:r>
              <a:rPr lang="en-GB" altLang="en-US" dirty="0" err="1"/>
              <a:t>mais</a:t>
            </a:r>
            <a:r>
              <a:rPr lang="en-GB" altLang="en-US" dirty="0"/>
              <a:t>’ (but), </a:t>
            </a:r>
            <a:r>
              <a:rPr lang="en-GB" altLang="en-US" dirty="0" err="1"/>
              <a:t>aussi</a:t>
            </a:r>
            <a:r>
              <a:rPr lang="en-GB" altLang="en-US" dirty="0">
                <a:cs typeface="Arial" panose="020B0604020202020204" pitchFamily="34" charset="0"/>
              </a:rPr>
              <a:t> (too/also/as well).</a:t>
            </a:r>
          </a:p>
          <a:p>
            <a:pPr eaLnBrk="1" hangingPunct="1">
              <a:spcBef>
                <a:spcPct val="50000"/>
              </a:spcBef>
            </a:pPr>
            <a:endParaRPr lang="en-GB" altLang="en-US" dirty="0"/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385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857CB3-5509-4A97-9982-B52FD44DA280}" type="slidenum">
              <a:rPr lang="en-GB" altLang="en-US"/>
              <a:pPr>
                <a:spcBef>
                  <a:spcPct val="0"/>
                </a:spcBef>
              </a:pPr>
              <a:t>8</a:t>
            </a:fld>
            <a:endParaRPr lang="en-GB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As previous slide. The colour brown is given as new vocabulary at the bottom of the slide (click on word to hear pronounced).</a:t>
            </a:r>
            <a:br>
              <a:rPr lang="en-GB" altLang="en-US"/>
            </a:br>
            <a:r>
              <a:rPr lang="en-GB" altLang="en-US"/>
              <a:t>Click to reveal suggested answers after question.</a:t>
            </a:r>
          </a:p>
        </p:txBody>
      </p:sp>
    </p:spTree>
    <p:extLst>
      <p:ext uri="{BB962C8B-B14F-4D97-AF65-F5344CB8AC3E}">
        <p14:creationId xmlns:p14="http://schemas.microsoft.com/office/powerpoint/2010/main" val="815984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D2A34-3052-4906-9420-04BF51CBA677}" type="slidenum">
              <a:rPr lang="en-GB" altLang="en-US"/>
              <a:pPr>
                <a:spcBef>
                  <a:spcPct val="0"/>
                </a:spcBef>
              </a:pPr>
              <a:t>9</a:t>
            </a:fld>
            <a:endParaRPr lang="en-GB" alt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As previous.</a:t>
            </a:r>
          </a:p>
        </p:txBody>
      </p:sp>
    </p:spTree>
    <p:extLst>
      <p:ext uri="{BB962C8B-B14F-4D97-AF65-F5344CB8AC3E}">
        <p14:creationId xmlns:p14="http://schemas.microsoft.com/office/powerpoint/2010/main" val="3426456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DB582A1-B273-4D01-9D9D-2C955A4EC836}" type="slidenum">
              <a:rPr lang="en-GB" altLang="en-US"/>
              <a:pPr>
                <a:spcBef>
                  <a:spcPct val="0"/>
                </a:spcBef>
              </a:pPr>
              <a:t>10</a:t>
            </a:fld>
            <a:endParaRPr lang="en-GB" alt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As previous.</a:t>
            </a:r>
          </a:p>
        </p:txBody>
      </p:sp>
    </p:spTree>
    <p:extLst>
      <p:ext uri="{BB962C8B-B14F-4D97-AF65-F5344CB8AC3E}">
        <p14:creationId xmlns:p14="http://schemas.microsoft.com/office/powerpoint/2010/main" val="2097211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2CDF1-24A3-46F6-BDD2-FFFE027DF6C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97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9D33B-CC80-4213-82A7-B3DBAE12945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87416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9418C-F2C2-4F67-89B6-36A7373B091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86430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2C936-4D34-4ECB-9B44-6538210D119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96189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E90F1-B184-4054-A361-CFEFAF9B6CE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1391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B1FDF-D808-4E35-AB18-202FE32C528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49471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DF883-EFBE-4A70-8193-5AE8988F10E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3320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83E23-8EED-458B-BB94-ABEC77EB608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05663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64AB4-042B-4076-B3DC-0FCFB562430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86523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453D5-61E6-48E2-851B-DD36E1B0DF1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39633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89A38-370C-401A-96A9-74A09010CA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44998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E40A93C4-A048-4EB9-99AC-725064CFB4C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3" Type="http://schemas.openxmlformats.org/officeDocument/2006/relationships/audio" Target="../media/audio36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audio" Target="../media/audio24.wav"/><Relationship Id="rId5" Type="http://schemas.openxmlformats.org/officeDocument/2006/relationships/audio" Target="../media/audio37.wav"/><Relationship Id="rId10" Type="http://schemas.openxmlformats.org/officeDocument/2006/relationships/audio" Target="../media/audio23.wav"/><Relationship Id="rId4" Type="http://schemas.openxmlformats.org/officeDocument/2006/relationships/audio" Target="../media/audio21.wav"/><Relationship Id="rId9" Type="http://schemas.openxmlformats.org/officeDocument/2006/relationships/audio" Target="../media/audio39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3" Type="http://schemas.openxmlformats.org/officeDocument/2006/relationships/audio" Target="../media/audio21.wav"/><Relationship Id="rId7" Type="http://schemas.openxmlformats.org/officeDocument/2006/relationships/audio" Target="../media/audio23.wav"/><Relationship Id="rId2" Type="http://schemas.openxmlformats.org/officeDocument/2006/relationships/audio" Target="../media/audio4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audio" Target="../media/audio24.wav"/><Relationship Id="rId5" Type="http://schemas.openxmlformats.org/officeDocument/2006/relationships/image" Target="../media/image16.png"/><Relationship Id="rId10" Type="http://schemas.openxmlformats.org/officeDocument/2006/relationships/audio" Target="../media/audio44.wav"/><Relationship Id="rId4" Type="http://schemas.openxmlformats.org/officeDocument/2006/relationships/audio" Target="../media/audio41.wav"/><Relationship Id="rId9" Type="http://schemas.openxmlformats.org/officeDocument/2006/relationships/audio" Target="../media/audio4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10.wav"/><Relationship Id="rId7" Type="http://schemas.openxmlformats.org/officeDocument/2006/relationships/audio" Target="../media/audio1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4" Type="http://schemas.openxmlformats.org/officeDocument/2006/relationships/audio" Target="../media/audio6.wav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4.wav"/><Relationship Id="rId7" Type="http://schemas.openxmlformats.org/officeDocument/2006/relationships/audio" Target="../media/audio17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.wav"/><Relationship Id="rId5" Type="http://schemas.openxmlformats.org/officeDocument/2006/relationships/audio" Target="../media/audio15.wav"/><Relationship Id="rId4" Type="http://schemas.openxmlformats.org/officeDocument/2006/relationships/audio" Target="../media/audio6.wav"/><Relationship Id="rId9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3" Type="http://schemas.openxmlformats.org/officeDocument/2006/relationships/audio" Target="../media/audio18.wav"/><Relationship Id="rId7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audio" Target="../media/audio19.wav"/><Relationship Id="rId4" Type="http://schemas.openxmlformats.org/officeDocument/2006/relationships/audio" Target="../media/audio6.wav"/><Relationship Id="rId9" Type="http://schemas.openxmlformats.org/officeDocument/2006/relationships/audio" Target="../media/audio17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3" Type="http://schemas.openxmlformats.org/officeDocument/2006/relationships/audio" Target="../media/audio20.wav"/><Relationship Id="rId7" Type="http://schemas.openxmlformats.org/officeDocument/2006/relationships/audio" Target="../media/audio2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3.wav"/><Relationship Id="rId5" Type="http://schemas.openxmlformats.org/officeDocument/2006/relationships/audio" Target="../media/audio22.wav"/><Relationship Id="rId4" Type="http://schemas.openxmlformats.org/officeDocument/2006/relationships/audio" Target="../media/audio21.wav"/><Relationship Id="rId9" Type="http://schemas.openxmlformats.org/officeDocument/2006/relationships/audio" Target="../media/audio2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7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4.wav"/><Relationship Id="rId11" Type="http://schemas.openxmlformats.org/officeDocument/2006/relationships/audio" Target="../media/audio31.wav"/><Relationship Id="rId5" Type="http://schemas.openxmlformats.org/officeDocument/2006/relationships/audio" Target="../media/audio28.wav"/><Relationship Id="rId10" Type="http://schemas.openxmlformats.org/officeDocument/2006/relationships/audio" Target="../media/audio30.wav"/><Relationship Id="rId4" Type="http://schemas.openxmlformats.org/officeDocument/2006/relationships/audio" Target="../media/audio21.wav"/><Relationship Id="rId9" Type="http://schemas.openxmlformats.org/officeDocument/2006/relationships/audio" Target="../media/audio29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3" Type="http://schemas.openxmlformats.org/officeDocument/2006/relationships/audio" Target="../media/audio3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audio" Target="../media/audio24.wav"/><Relationship Id="rId5" Type="http://schemas.openxmlformats.org/officeDocument/2006/relationships/audio" Target="../media/audio33.wav"/><Relationship Id="rId10" Type="http://schemas.openxmlformats.org/officeDocument/2006/relationships/audio" Target="../media/audio35.wav"/><Relationship Id="rId4" Type="http://schemas.openxmlformats.org/officeDocument/2006/relationships/audio" Target="../media/audio21.wav"/><Relationship Id="rId9" Type="http://schemas.openxmlformats.org/officeDocument/2006/relationships/audio" Target="../media/audio3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>
            <a:hlinkClick r:id="" action="ppaction://noaction">
              <a:snd r:embed="rId3" name="15.1b.wav"/>
            </a:hlinkClick>
          </p:cNvPr>
          <p:cNvSpPr txBox="1">
            <a:spLocks noChangeArrowheads="1"/>
          </p:cNvSpPr>
          <p:nvPr/>
        </p:nvSpPr>
        <p:spPr bwMode="auto">
          <a:xfrm>
            <a:off x="323850" y="711200"/>
            <a:ext cx="61928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4000" dirty="0"/>
              <a:t>Nous </a:t>
            </a:r>
            <a:r>
              <a:rPr lang="en-GB" altLang="en-US" sz="4000" dirty="0" err="1"/>
              <a:t>allons</a:t>
            </a:r>
            <a:r>
              <a:rPr lang="en-GB" altLang="en-US" sz="4000" dirty="0"/>
              <a:t> </a:t>
            </a:r>
            <a:r>
              <a:rPr lang="en-GB" altLang="en-US" sz="4000" dirty="0" err="1"/>
              <a:t>apprendre</a:t>
            </a:r>
            <a:r>
              <a:rPr lang="en-GB" altLang="en-US" sz="4000" dirty="0"/>
              <a:t>…</a:t>
            </a:r>
          </a:p>
        </p:txBody>
      </p:sp>
      <p:sp>
        <p:nvSpPr>
          <p:cNvPr id="6150" name="WordArt 6">
            <a:hlinkClick r:id="" action="ppaction://noaction">
              <a:snd r:embed="rId4" name="colors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900113" y="2060575"/>
            <a:ext cx="7272337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6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les couleurs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es_couleu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052638" y="4076700"/>
            <a:ext cx="6477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b="1"/>
              <a:t>1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372225" y="4079875"/>
            <a:ext cx="6477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b="1"/>
              <a:t>2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909638"/>
            <a:ext cx="3673475" cy="3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3" y="954088"/>
            <a:ext cx="3470275" cy="362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8">
            <a:hlinkClick r:id="" action="ppaction://noaction">
              <a:snd r:embed="rId8" name="paj1.wav"/>
            </a:hlinkClick>
          </p:cNvPr>
          <p:cNvSpPr txBox="1">
            <a:spLocks noChangeArrowheads="1"/>
          </p:cNvSpPr>
          <p:nvPr/>
        </p:nvSpPr>
        <p:spPr bwMode="auto">
          <a:xfrm>
            <a:off x="200025" y="4868863"/>
            <a:ext cx="4249738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dirty="0" err="1"/>
              <a:t>Numéro</a:t>
            </a:r>
            <a:r>
              <a:rPr lang="en-GB" altLang="en-US" sz="2800" dirty="0"/>
              <a:t> un </a:t>
            </a:r>
            <a:r>
              <a:rPr lang="en-GB" altLang="en-US" sz="2800" dirty="0" err="1"/>
              <a:t>est</a:t>
            </a:r>
            <a:r>
              <a:rPr lang="en-GB" altLang="en-US" sz="2800" dirty="0"/>
              <a:t> bleu </a:t>
            </a:r>
            <a:br>
              <a:rPr lang="en-GB" altLang="en-US" sz="2800" dirty="0"/>
            </a:br>
            <a:r>
              <a:rPr lang="en-GB" altLang="en-US" sz="2800" dirty="0" err="1"/>
              <a:t>mais</a:t>
            </a:r>
            <a:r>
              <a:rPr lang="en-GB" altLang="en-US" sz="2800" dirty="0"/>
              <a:t> </a:t>
            </a:r>
            <a:r>
              <a:rPr lang="en-GB" altLang="en-US" sz="2800" dirty="0" err="1"/>
              <a:t>numéro</a:t>
            </a:r>
            <a:r>
              <a:rPr lang="en-GB" altLang="en-US" sz="2800" dirty="0"/>
              <a:t> </a:t>
            </a:r>
            <a:r>
              <a:rPr lang="en-GB" altLang="en-US" sz="2800" dirty="0" err="1"/>
              <a:t>deux</a:t>
            </a:r>
            <a:r>
              <a:rPr lang="en-GB" altLang="en-US" sz="2800" dirty="0"/>
              <a:t> </a:t>
            </a:r>
            <a:br>
              <a:rPr lang="en-GB" altLang="en-US" sz="2800" dirty="0"/>
            </a:br>
            <a:r>
              <a:rPr lang="en-GB" altLang="en-US" sz="2800" dirty="0" err="1"/>
              <a:t>est</a:t>
            </a:r>
            <a:r>
              <a:rPr lang="en-GB" altLang="en-US" sz="2800" dirty="0"/>
              <a:t> blanc.</a:t>
            </a:r>
          </a:p>
        </p:txBody>
      </p:sp>
      <p:sp>
        <p:nvSpPr>
          <p:cNvPr id="17417" name="Text Box 9">
            <a:hlinkClick r:id="" action="ppaction://noaction">
              <a:snd r:embed="rId9" name="paj2.wav"/>
            </a:hlinkClick>
          </p:cNvPr>
          <p:cNvSpPr txBox="1">
            <a:spLocks noChangeArrowheads="1"/>
          </p:cNvSpPr>
          <p:nvPr/>
        </p:nvSpPr>
        <p:spPr bwMode="auto">
          <a:xfrm>
            <a:off x="4449763" y="4881563"/>
            <a:ext cx="450215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dirty="0" err="1"/>
              <a:t>Numéro</a:t>
            </a:r>
            <a:r>
              <a:rPr lang="en-GB" altLang="en-US" sz="2800" dirty="0"/>
              <a:t> un </a:t>
            </a:r>
            <a:r>
              <a:rPr lang="en-GB" altLang="en-US" sz="2800" dirty="0" err="1"/>
              <a:t>est</a:t>
            </a:r>
            <a:r>
              <a:rPr lang="en-GB" altLang="en-US" sz="2800" dirty="0"/>
              <a:t> un </a:t>
            </a:r>
            <a:r>
              <a:rPr lang="en-GB" altLang="en-US" sz="2800" dirty="0" err="1"/>
              <a:t>oiseau</a:t>
            </a:r>
            <a:r>
              <a:rPr lang="en-GB" altLang="en-US" sz="2800" dirty="0"/>
              <a:t> </a:t>
            </a:r>
            <a:br>
              <a:rPr lang="en-GB" altLang="en-US" sz="2800" dirty="0"/>
            </a:br>
            <a:r>
              <a:rPr lang="en-GB" altLang="en-US" sz="2800" dirty="0"/>
              <a:t>et </a:t>
            </a:r>
            <a:r>
              <a:rPr lang="en-GB" altLang="en-US" sz="2800" dirty="0" err="1"/>
              <a:t>numéro</a:t>
            </a:r>
            <a:r>
              <a:rPr lang="en-GB" altLang="en-US" sz="2800" dirty="0"/>
              <a:t> </a:t>
            </a:r>
            <a:r>
              <a:rPr lang="en-GB" altLang="en-US" sz="2800" dirty="0" err="1"/>
              <a:t>deux</a:t>
            </a:r>
            <a:r>
              <a:rPr lang="en-GB" altLang="en-US" sz="2800" dirty="0"/>
              <a:t> </a:t>
            </a:r>
            <a:br>
              <a:rPr lang="en-GB" altLang="en-US" sz="2800" dirty="0"/>
            </a:br>
            <a:r>
              <a:rPr lang="en-GB" altLang="en-US" sz="2800" dirty="0" err="1"/>
              <a:t>est</a:t>
            </a:r>
            <a:r>
              <a:rPr lang="en-GB" altLang="en-US" sz="2800" dirty="0"/>
              <a:t> un </a:t>
            </a:r>
            <a:r>
              <a:rPr lang="en-GB" altLang="en-US" sz="2800" dirty="0" err="1"/>
              <a:t>oiseau</a:t>
            </a:r>
            <a:r>
              <a:rPr lang="en-GB" altLang="en-US" sz="2800" dirty="0"/>
              <a:t> </a:t>
            </a:r>
            <a:r>
              <a:rPr lang="en-GB" altLang="en-US" sz="2800" dirty="0" err="1"/>
              <a:t>aussi</a:t>
            </a:r>
            <a:r>
              <a:rPr lang="en-GB" altLang="en-US" sz="2800" dirty="0"/>
              <a:t>.</a:t>
            </a:r>
            <a:br>
              <a:rPr lang="en-GB" altLang="en-US" sz="2800" dirty="0"/>
            </a:br>
            <a:r>
              <a:rPr lang="en-GB" altLang="en-US" sz="2800" dirty="0"/>
              <a:t>Les deux </a:t>
            </a:r>
            <a:r>
              <a:rPr lang="en-GB" altLang="en-US" sz="2800" dirty="0" err="1"/>
              <a:t>sont</a:t>
            </a:r>
            <a:r>
              <a:rPr lang="en-GB" altLang="en-US" sz="2800" dirty="0"/>
              <a:t> des </a:t>
            </a:r>
            <a:r>
              <a:rPr lang="en-GB" altLang="en-US" sz="2800" dirty="0" err="1"/>
              <a:t>oiseaux</a:t>
            </a:r>
            <a:r>
              <a:rPr lang="en-GB" altLang="en-US" sz="2800" dirty="0"/>
              <a:t>.</a:t>
            </a:r>
          </a:p>
        </p:txBody>
      </p:sp>
      <p:sp>
        <p:nvSpPr>
          <p:cNvPr id="10" name="Text Box 6">
            <a:hlinkClick r:id="" action="ppaction://noaction">
              <a:snd r:embed="rId10" name="comun.wav"/>
            </a:hlinkClick>
          </p:cNvPr>
          <p:cNvSpPr txBox="1">
            <a:spLocks noChangeArrowheads="1"/>
          </p:cNvSpPr>
          <p:nvPr/>
        </p:nvSpPr>
        <p:spPr bwMode="auto">
          <a:xfrm>
            <a:off x="4462463" y="404813"/>
            <a:ext cx="50752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/>
              <a:t>Qu’est-ce qu’il y a en commun ?</a:t>
            </a:r>
          </a:p>
        </p:txBody>
      </p:sp>
      <p:sp>
        <p:nvSpPr>
          <p:cNvPr id="11" name="Text Box 3">
            <a:hlinkClick r:id="" action="ppaction://noaction">
              <a:snd r:embed="rId11" name="quelle_est_la_difference.wav"/>
            </a:hlinkClick>
          </p:cNvPr>
          <p:cNvSpPr txBox="1">
            <a:spLocks noChangeArrowheads="1"/>
          </p:cNvSpPr>
          <p:nvPr/>
        </p:nvSpPr>
        <p:spPr bwMode="auto">
          <a:xfrm>
            <a:off x="307975" y="404813"/>
            <a:ext cx="48238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800" dirty="0" err="1"/>
              <a:t>Quelle</a:t>
            </a:r>
            <a:r>
              <a:rPr lang="en-GB" altLang="en-US" sz="2800" dirty="0"/>
              <a:t> </a:t>
            </a:r>
            <a:r>
              <a:rPr lang="en-GB" altLang="en-US" sz="2800" dirty="0" err="1"/>
              <a:t>est</a:t>
            </a:r>
            <a:r>
              <a:rPr lang="en-GB" altLang="en-US" sz="2800" dirty="0"/>
              <a:t> la </a:t>
            </a:r>
            <a:r>
              <a:rPr lang="en-GB" altLang="en-US" sz="2800" dirty="0" err="1"/>
              <a:t>différence</a:t>
            </a:r>
            <a:r>
              <a:rPr lang="en-GB" altLang="en-US" sz="2800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'est-ce_qu'il_y_a_en_com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/>
      <p:bldP spid="1741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052638" y="4214813"/>
            <a:ext cx="6477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b="1"/>
              <a:t>1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372225" y="4217988"/>
            <a:ext cx="6477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b="1"/>
              <a:t>2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908050"/>
            <a:ext cx="342265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922338"/>
            <a:ext cx="3362325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6">
            <a:hlinkClick r:id="" action="ppaction://noaction">
              <a:snd r:embed="rId7" name="comun.wav"/>
            </a:hlinkClick>
          </p:cNvPr>
          <p:cNvSpPr txBox="1">
            <a:spLocks noChangeArrowheads="1"/>
          </p:cNvSpPr>
          <p:nvPr/>
        </p:nvSpPr>
        <p:spPr bwMode="auto">
          <a:xfrm>
            <a:off x="4462463" y="404813"/>
            <a:ext cx="50752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dirty="0" err="1"/>
              <a:t>Qu’est-ce</a:t>
            </a:r>
            <a:r>
              <a:rPr lang="en-GB" altLang="en-US" sz="2400" dirty="0"/>
              <a:t> </a:t>
            </a:r>
            <a:r>
              <a:rPr lang="en-GB" altLang="en-US" sz="2400" dirty="0" err="1"/>
              <a:t>qu’il</a:t>
            </a:r>
            <a:r>
              <a:rPr lang="en-GB" altLang="en-US" sz="2400" dirty="0"/>
              <a:t> y a </a:t>
            </a:r>
            <a:r>
              <a:rPr lang="en-GB" altLang="en-US" sz="2400" dirty="0" err="1"/>
              <a:t>en</a:t>
            </a:r>
            <a:r>
              <a:rPr lang="en-GB" altLang="en-US" sz="2400" dirty="0"/>
              <a:t> </a:t>
            </a:r>
            <a:r>
              <a:rPr lang="en-GB" altLang="en-US" sz="2400" dirty="0" err="1"/>
              <a:t>commun</a:t>
            </a:r>
            <a:r>
              <a:rPr lang="en-GB" altLang="en-US" sz="2400" dirty="0"/>
              <a:t> ?</a:t>
            </a:r>
          </a:p>
        </p:txBody>
      </p:sp>
      <p:sp>
        <p:nvSpPr>
          <p:cNvPr id="18440" name="Text Box 8">
            <a:hlinkClick r:id="" action="ppaction://noaction">
              <a:snd r:embed="rId8" name="cab1.wav"/>
            </a:hlinkClick>
          </p:cNvPr>
          <p:cNvSpPr txBox="1">
            <a:spLocks noChangeArrowheads="1"/>
          </p:cNvSpPr>
          <p:nvPr/>
        </p:nvSpPr>
        <p:spPr bwMode="auto">
          <a:xfrm>
            <a:off x="200025" y="4868863"/>
            <a:ext cx="4249738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dirty="0" err="1"/>
              <a:t>Numéro</a:t>
            </a:r>
            <a:r>
              <a:rPr lang="en-GB" altLang="en-US" sz="2800" dirty="0"/>
              <a:t> un </a:t>
            </a:r>
            <a:r>
              <a:rPr lang="en-GB" altLang="en-US" sz="2800" dirty="0" err="1"/>
              <a:t>est</a:t>
            </a:r>
            <a:r>
              <a:rPr lang="en-GB" altLang="en-US" sz="2800" dirty="0"/>
              <a:t> </a:t>
            </a:r>
            <a:r>
              <a:rPr lang="en-GB" altLang="en-US" sz="2800" dirty="0" err="1"/>
              <a:t>gris</a:t>
            </a:r>
            <a:br>
              <a:rPr lang="en-GB" altLang="en-US" sz="2800" dirty="0"/>
            </a:br>
            <a:r>
              <a:rPr lang="en-GB" altLang="en-US" sz="2800" dirty="0" err="1"/>
              <a:t>mais</a:t>
            </a:r>
            <a:r>
              <a:rPr lang="en-GB" altLang="en-US" sz="2800" dirty="0"/>
              <a:t> </a:t>
            </a:r>
            <a:r>
              <a:rPr lang="en-GB" altLang="en-US" sz="2800" dirty="0" err="1"/>
              <a:t>numéro</a:t>
            </a:r>
            <a:r>
              <a:rPr lang="en-GB" altLang="en-US" sz="2800" dirty="0"/>
              <a:t> </a:t>
            </a:r>
            <a:r>
              <a:rPr lang="en-GB" altLang="en-US" sz="2800" dirty="0" err="1"/>
              <a:t>deux</a:t>
            </a:r>
            <a:r>
              <a:rPr lang="en-GB" altLang="en-US" sz="2800" dirty="0"/>
              <a:t> </a:t>
            </a:r>
            <a:br>
              <a:rPr lang="en-GB" altLang="en-US" sz="2800" dirty="0"/>
            </a:br>
            <a:r>
              <a:rPr lang="en-GB" altLang="en-US" sz="2800" dirty="0" err="1"/>
              <a:t>est</a:t>
            </a:r>
            <a:r>
              <a:rPr lang="en-GB" altLang="en-US" sz="2800" dirty="0"/>
              <a:t> marron.</a:t>
            </a:r>
          </a:p>
        </p:txBody>
      </p:sp>
      <p:sp>
        <p:nvSpPr>
          <p:cNvPr id="18441" name="Text Box 9">
            <a:hlinkClick r:id="" action="ppaction://noaction">
              <a:snd r:embed="rId9" name="cab2.wav"/>
            </a:hlinkClick>
          </p:cNvPr>
          <p:cNvSpPr txBox="1">
            <a:spLocks noChangeArrowheads="1"/>
          </p:cNvSpPr>
          <p:nvPr/>
        </p:nvSpPr>
        <p:spPr bwMode="auto">
          <a:xfrm>
            <a:off x="4320109" y="4881563"/>
            <a:ext cx="482389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dirty="0" err="1"/>
              <a:t>Numéro</a:t>
            </a:r>
            <a:r>
              <a:rPr lang="en-GB" altLang="en-US" sz="2800" dirty="0"/>
              <a:t> un </a:t>
            </a:r>
            <a:r>
              <a:rPr lang="en-GB" altLang="en-US" sz="2800" dirty="0" err="1"/>
              <a:t>est</a:t>
            </a:r>
            <a:r>
              <a:rPr lang="en-GB" altLang="en-US" sz="2800" dirty="0"/>
              <a:t> un cheval </a:t>
            </a:r>
            <a:br>
              <a:rPr lang="en-GB" altLang="en-US" sz="2800" dirty="0"/>
            </a:br>
            <a:r>
              <a:rPr lang="en-GB" altLang="en-US" sz="2800" dirty="0"/>
              <a:t>et </a:t>
            </a:r>
            <a:r>
              <a:rPr lang="en-GB" altLang="en-US" sz="2800" dirty="0" err="1"/>
              <a:t>numéro</a:t>
            </a:r>
            <a:r>
              <a:rPr lang="en-GB" altLang="en-US" sz="2800" dirty="0"/>
              <a:t> </a:t>
            </a:r>
            <a:r>
              <a:rPr lang="en-GB" altLang="en-US" sz="2800" dirty="0" err="1"/>
              <a:t>deux</a:t>
            </a:r>
            <a:r>
              <a:rPr lang="en-GB" altLang="en-US" sz="2800" dirty="0"/>
              <a:t> </a:t>
            </a:r>
            <a:br>
              <a:rPr lang="en-GB" altLang="en-US" sz="2800" dirty="0"/>
            </a:br>
            <a:r>
              <a:rPr lang="en-GB" altLang="en-US" sz="2800" dirty="0" err="1"/>
              <a:t>est</a:t>
            </a:r>
            <a:r>
              <a:rPr lang="en-GB" altLang="en-US" sz="2800" dirty="0"/>
              <a:t> un cheval </a:t>
            </a:r>
            <a:r>
              <a:rPr lang="en-GB" altLang="en-US" sz="2800" dirty="0" err="1"/>
              <a:t>aussi</a:t>
            </a:r>
            <a:r>
              <a:rPr lang="en-GB" altLang="en-US" sz="2800" dirty="0"/>
              <a:t>.</a:t>
            </a:r>
            <a:br>
              <a:rPr lang="en-GB" altLang="en-US" sz="2800" dirty="0"/>
            </a:br>
            <a:r>
              <a:rPr lang="en-GB" altLang="en-US" sz="2800" dirty="0"/>
              <a:t>Les deux </a:t>
            </a:r>
            <a:r>
              <a:rPr lang="en-GB" altLang="en-US" sz="2800" dirty="0" err="1"/>
              <a:t>sont</a:t>
            </a:r>
            <a:r>
              <a:rPr lang="en-GB" altLang="en-US" sz="2800" dirty="0"/>
              <a:t> des </a:t>
            </a:r>
            <a:r>
              <a:rPr lang="en-GB" altLang="en-US" sz="2800" dirty="0" err="1"/>
              <a:t>chevaux</a:t>
            </a:r>
            <a:r>
              <a:rPr lang="en-GB" altLang="en-US" sz="2800" dirty="0"/>
              <a:t>.</a:t>
            </a:r>
          </a:p>
        </p:txBody>
      </p:sp>
      <p:sp>
        <p:nvSpPr>
          <p:cNvPr id="17418" name="Text Box 10">
            <a:hlinkClick r:id="" action="ppaction://noaction">
              <a:snd r:embed="rId10" name="gris.wav"/>
            </a:hlinkClick>
          </p:cNvPr>
          <p:cNvSpPr txBox="1">
            <a:spLocks noChangeArrowheads="1"/>
          </p:cNvSpPr>
          <p:nvPr/>
        </p:nvSpPr>
        <p:spPr bwMode="auto">
          <a:xfrm>
            <a:off x="2700338" y="6381750"/>
            <a:ext cx="136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>
                <a:latin typeface="Calibri" panose="020F0502020204030204" pitchFamily="34" charset="0"/>
              </a:rPr>
              <a:t>gris = </a:t>
            </a:r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3563938" y="6353175"/>
            <a:ext cx="431800" cy="47625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" name="Text Box 3">
            <a:hlinkClick r:id="" action="ppaction://noaction">
              <a:snd r:embed="rId11" name="quelle_est_la_difference.wav"/>
            </a:hlinkClick>
          </p:cNvPr>
          <p:cNvSpPr txBox="1">
            <a:spLocks noChangeArrowheads="1"/>
          </p:cNvSpPr>
          <p:nvPr/>
        </p:nvSpPr>
        <p:spPr bwMode="auto">
          <a:xfrm>
            <a:off x="288392" y="413759"/>
            <a:ext cx="48238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800" dirty="0" err="1"/>
              <a:t>Quelle</a:t>
            </a:r>
            <a:r>
              <a:rPr lang="en-GB" altLang="en-US" sz="2800" dirty="0"/>
              <a:t> </a:t>
            </a:r>
            <a:r>
              <a:rPr lang="en-GB" altLang="en-US" sz="2800" dirty="0" err="1"/>
              <a:t>est</a:t>
            </a:r>
            <a:r>
              <a:rPr lang="en-GB" altLang="en-US" sz="2800" dirty="0"/>
              <a:t> la </a:t>
            </a:r>
            <a:r>
              <a:rPr lang="en-GB" altLang="en-US" sz="2800" dirty="0" err="1"/>
              <a:t>différence</a:t>
            </a:r>
            <a:r>
              <a:rPr lang="en-GB" altLang="en-US" sz="2800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'est-ce_qu'il_y_a_en_com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  <p:bldP spid="18440" grpId="0"/>
      <p:bldP spid="184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Text Box 7">
            <a:hlinkClick r:id="" action="ppaction://noaction">
              <a:snd r:embed="rId6" name="perrorojo.wav"/>
            </a:hlinkClick>
          </p:cNvPr>
          <p:cNvSpPr txBox="1">
            <a:spLocks noChangeArrowheads="1"/>
          </p:cNvSpPr>
          <p:nvPr/>
        </p:nvSpPr>
        <p:spPr bwMode="auto">
          <a:xfrm>
            <a:off x="286445" y="3834855"/>
            <a:ext cx="3313113" cy="4572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400">
                <a:solidFill>
                  <a:schemeClr val="bg1"/>
                </a:solidFill>
              </a:rPr>
              <a:t>Le chien est rouge</a:t>
            </a:r>
            <a:r>
              <a:rPr lang="en-GB" altLang="en-US" sz="2400" b="1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225" name="Text Box 9">
            <a:hlinkClick r:id="" action="ppaction://noaction">
              <a:snd r:embed="rId7" name="ranaroja.wav"/>
            </a:hlinkClick>
          </p:cNvPr>
          <p:cNvSpPr txBox="1">
            <a:spLocks noChangeArrowheads="1"/>
          </p:cNvSpPr>
          <p:nvPr/>
        </p:nvSpPr>
        <p:spPr bwMode="auto">
          <a:xfrm>
            <a:off x="5398195" y="3858667"/>
            <a:ext cx="3313113" cy="8302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400">
                <a:solidFill>
                  <a:schemeClr val="bg1"/>
                </a:solidFill>
              </a:rPr>
              <a:t>La grenouille est rouge</a:t>
            </a:r>
            <a:r>
              <a:rPr lang="en-GB" altLang="en-US" sz="2400" b="1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583" y="1483767"/>
            <a:ext cx="27336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276600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15">
            <a:hlinkClick r:id="" action="ppaction://noaction">
              <a:snd r:embed="rId2" name="de_quelle_couleur_est_le_chien.wav"/>
            </a:hlinkClick>
          </p:cNvPr>
          <p:cNvSpPr txBox="1">
            <a:spLocks noChangeArrowheads="1"/>
          </p:cNvSpPr>
          <p:nvPr/>
        </p:nvSpPr>
        <p:spPr bwMode="auto">
          <a:xfrm>
            <a:off x="-286643" y="188640"/>
            <a:ext cx="61182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dirty="0"/>
              <a:t>De quelle couleur </a:t>
            </a:r>
            <a:r>
              <a:rPr lang="en-GB" altLang="en-US" sz="2800" dirty="0" err="1"/>
              <a:t>est</a:t>
            </a:r>
            <a:r>
              <a:rPr lang="en-GB" altLang="en-US" sz="2800" dirty="0"/>
              <a:t> le </a:t>
            </a:r>
            <a:r>
              <a:rPr lang="en-GB" altLang="en-US" sz="2800" dirty="0" err="1"/>
              <a:t>chien</a:t>
            </a:r>
            <a:r>
              <a:rPr lang="en-GB" altLang="en-US" sz="2800" dirty="0"/>
              <a:t>?</a:t>
            </a:r>
          </a:p>
        </p:txBody>
      </p:sp>
      <p:sp>
        <p:nvSpPr>
          <p:cNvPr id="7" name="Text Box 15">
            <a:hlinkClick r:id="" action="ppaction://noaction">
              <a:snd r:embed="rId4" name="de_quelle_couleur_est_la_grenouille.wav"/>
            </a:hlinkClick>
            <a:extLst>
              <a:ext uri="{FF2B5EF4-FFF2-40B4-BE49-F238E27FC236}">
                <a16:creationId xmlns:a16="http://schemas.microsoft.com/office/drawing/2014/main" id="{FFDC044A-42A8-4521-A547-2FC48F6D3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5774" y="862122"/>
            <a:ext cx="61182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dirty="0"/>
              <a:t>De quelle couleur </a:t>
            </a:r>
            <a:r>
              <a:rPr lang="en-GB" altLang="en-US" sz="2800" dirty="0" err="1"/>
              <a:t>est</a:t>
            </a:r>
            <a:r>
              <a:rPr lang="en-GB" altLang="en-US" sz="2800" dirty="0"/>
              <a:t> la </a:t>
            </a:r>
            <a:r>
              <a:rPr lang="en-GB" altLang="en-US" sz="2800" dirty="0" err="1"/>
              <a:t>grenouille</a:t>
            </a:r>
            <a:r>
              <a:rPr lang="en-GB" altLang="en-US" sz="2800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_quelle_couleur_est_le_ch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_chien_est_rou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_quelle_couleur_est_la_grenouil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_grenouille_est_rou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nimBg="1"/>
      <p:bldP spid="9225" grpId="0" animBg="1"/>
      <p:bldP spid="512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>
            <a:hlinkClick r:id="" action="ppaction://noaction">
              <a:snd r:embed="rId6" name="perroama.wav"/>
            </a:hlinkClick>
          </p:cNvPr>
          <p:cNvSpPr txBox="1">
            <a:spLocks noChangeArrowheads="1"/>
          </p:cNvSpPr>
          <p:nvPr/>
        </p:nvSpPr>
        <p:spPr bwMode="auto">
          <a:xfrm>
            <a:off x="69850" y="4007892"/>
            <a:ext cx="3313113" cy="4572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400">
                <a:solidFill>
                  <a:schemeClr val="bg1"/>
                </a:solidFill>
              </a:rPr>
              <a:t>Le chien est jaune.</a:t>
            </a:r>
          </a:p>
        </p:txBody>
      </p:sp>
      <p:sp>
        <p:nvSpPr>
          <p:cNvPr id="10245" name="Text Box 5">
            <a:hlinkClick r:id="" action="ppaction://noaction">
              <a:snd r:embed="rId7" name="ranaama.wav"/>
            </a:hlinkClick>
          </p:cNvPr>
          <p:cNvSpPr txBox="1">
            <a:spLocks noChangeArrowheads="1"/>
          </p:cNvSpPr>
          <p:nvPr/>
        </p:nvSpPr>
        <p:spPr bwMode="auto">
          <a:xfrm>
            <a:off x="5181600" y="4031704"/>
            <a:ext cx="3313113" cy="8302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400">
                <a:solidFill>
                  <a:schemeClr val="bg1"/>
                </a:solidFill>
              </a:rPr>
              <a:t>La grenouille est jaune.</a:t>
            </a:r>
          </a:p>
        </p:txBody>
      </p:sp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3311525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088" y="1583779"/>
            <a:ext cx="28479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5">
            <a:hlinkClick r:id="" action="ppaction://noaction">
              <a:snd r:embed="rId2" name="de_quelle_couleur_est_le_chien.wav"/>
            </a:hlinkClick>
            <a:extLst>
              <a:ext uri="{FF2B5EF4-FFF2-40B4-BE49-F238E27FC236}">
                <a16:creationId xmlns:a16="http://schemas.microsoft.com/office/drawing/2014/main" id="{E52AFF56-F474-4E6D-9E19-93A93EFEE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6643" y="188640"/>
            <a:ext cx="61182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dirty="0"/>
              <a:t>De quelle couleur </a:t>
            </a:r>
            <a:r>
              <a:rPr lang="en-GB" altLang="en-US" sz="2800" dirty="0" err="1"/>
              <a:t>est</a:t>
            </a:r>
            <a:r>
              <a:rPr lang="en-GB" altLang="en-US" sz="2800" dirty="0"/>
              <a:t> le </a:t>
            </a:r>
            <a:r>
              <a:rPr lang="en-GB" altLang="en-US" sz="2800" dirty="0" err="1"/>
              <a:t>chien</a:t>
            </a:r>
            <a:r>
              <a:rPr lang="en-GB" altLang="en-US" sz="2800" dirty="0"/>
              <a:t>?</a:t>
            </a:r>
          </a:p>
        </p:txBody>
      </p:sp>
      <p:sp>
        <p:nvSpPr>
          <p:cNvPr id="8" name="Text Box 15">
            <a:hlinkClick r:id="" action="ppaction://noaction">
              <a:snd r:embed="rId4" name="de_quelle_couleur_est_la_grenouille.wav"/>
            </a:hlinkClick>
            <a:extLst>
              <a:ext uri="{FF2B5EF4-FFF2-40B4-BE49-F238E27FC236}">
                <a16:creationId xmlns:a16="http://schemas.microsoft.com/office/drawing/2014/main" id="{3E6454E4-6071-4962-9BAE-E77A6CAB0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5774" y="862122"/>
            <a:ext cx="61182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dirty="0"/>
              <a:t>De quelle couleur </a:t>
            </a:r>
            <a:r>
              <a:rPr lang="en-GB" altLang="en-US" sz="2800" dirty="0" err="1"/>
              <a:t>est</a:t>
            </a:r>
            <a:r>
              <a:rPr lang="en-GB" altLang="en-US" sz="2800" dirty="0"/>
              <a:t> la </a:t>
            </a:r>
            <a:r>
              <a:rPr lang="en-GB" altLang="en-US" sz="2800" dirty="0" err="1"/>
              <a:t>grenouille</a:t>
            </a:r>
            <a:r>
              <a:rPr lang="en-GB" altLang="en-US" sz="2800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_quelle_couleur_est_le_ch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_chien_est_jau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_quelle_couleur_est_la_grenouil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_grenouille_est_jau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nimBg="1"/>
      <p:bldP spid="10245" grpId="0" animBg="1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Text Box 9">
            <a:hlinkClick r:id="" action="ppaction://noaction">
              <a:snd r:embed="rId6" name="perroblanco.wav"/>
            </a:hlinkClick>
          </p:cNvPr>
          <p:cNvSpPr txBox="1">
            <a:spLocks noChangeArrowheads="1"/>
          </p:cNvSpPr>
          <p:nvPr/>
        </p:nvSpPr>
        <p:spPr bwMode="auto">
          <a:xfrm>
            <a:off x="274750" y="3757800"/>
            <a:ext cx="3313113" cy="4619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</a:rPr>
              <a:t>Le </a:t>
            </a:r>
            <a:r>
              <a:rPr lang="en-GB" altLang="en-US" sz="2400" dirty="0" err="1">
                <a:solidFill>
                  <a:schemeClr val="bg1"/>
                </a:solidFill>
              </a:rPr>
              <a:t>chien</a:t>
            </a:r>
            <a:r>
              <a:rPr lang="en-GB" altLang="en-US" sz="2400" dirty="0">
                <a:solidFill>
                  <a:schemeClr val="bg1"/>
                </a:solidFill>
              </a:rPr>
              <a:t> </a:t>
            </a:r>
            <a:r>
              <a:rPr lang="en-GB" altLang="en-US" sz="2400" dirty="0" err="1">
                <a:solidFill>
                  <a:schemeClr val="bg1"/>
                </a:solidFill>
              </a:rPr>
              <a:t>est</a:t>
            </a:r>
            <a:r>
              <a:rPr lang="en-GB" altLang="en-US" sz="2400" dirty="0">
                <a:solidFill>
                  <a:schemeClr val="bg1"/>
                </a:solidFill>
              </a:rPr>
              <a:t> vert.</a:t>
            </a:r>
          </a:p>
        </p:txBody>
      </p:sp>
      <p:sp>
        <p:nvSpPr>
          <p:cNvPr id="7179" name="Text Box 11">
            <a:hlinkClick r:id="" action="ppaction://noaction">
              <a:snd r:embed="rId7" name="ranablanca.wav"/>
            </a:hlinkClick>
          </p:cNvPr>
          <p:cNvSpPr txBox="1">
            <a:spLocks noChangeArrowheads="1"/>
          </p:cNvSpPr>
          <p:nvPr/>
        </p:nvSpPr>
        <p:spPr bwMode="auto">
          <a:xfrm>
            <a:off x="5386500" y="3781612"/>
            <a:ext cx="3313113" cy="46166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</a:rPr>
              <a:t>La </a:t>
            </a:r>
            <a:r>
              <a:rPr lang="en-GB" altLang="en-US" sz="2400" dirty="0" err="1">
                <a:solidFill>
                  <a:schemeClr val="bg1"/>
                </a:solidFill>
              </a:rPr>
              <a:t>grenouille</a:t>
            </a:r>
            <a:r>
              <a:rPr lang="en-GB" altLang="en-US" sz="2400" dirty="0">
                <a:solidFill>
                  <a:schemeClr val="bg1"/>
                </a:solidFill>
              </a:rPr>
              <a:t> </a:t>
            </a:r>
            <a:r>
              <a:rPr lang="en-GB" altLang="en-US" sz="2400" dirty="0" err="1">
                <a:solidFill>
                  <a:schemeClr val="bg1"/>
                </a:solidFill>
              </a:rPr>
              <a:t>est</a:t>
            </a:r>
            <a:r>
              <a:rPr lang="en-GB" altLang="en-US" sz="2400" dirty="0">
                <a:solidFill>
                  <a:schemeClr val="bg1"/>
                </a:solidFill>
              </a:rPr>
              <a:t> </a:t>
            </a:r>
            <a:r>
              <a:rPr lang="en-GB" altLang="en-US" sz="2400" dirty="0" err="1">
                <a:solidFill>
                  <a:schemeClr val="bg1"/>
                </a:solidFill>
              </a:rPr>
              <a:t>verte</a:t>
            </a:r>
            <a:r>
              <a:rPr lang="en-GB" altLang="en-US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2639492" cy="19057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618" y="1549587"/>
            <a:ext cx="2428875" cy="1962150"/>
          </a:xfrm>
          <a:prstGeom prst="rect">
            <a:avLst/>
          </a:prstGeom>
        </p:spPr>
      </p:pic>
      <p:sp>
        <p:nvSpPr>
          <p:cNvPr id="7" name="Text Box 15">
            <a:hlinkClick r:id="" action="ppaction://noaction">
              <a:snd r:embed="rId2" name="de_quelle_couleur_est_le_chien.wav"/>
            </a:hlinkClick>
            <a:extLst>
              <a:ext uri="{FF2B5EF4-FFF2-40B4-BE49-F238E27FC236}">
                <a16:creationId xmlns:a16="http://schemas.microsoft.com/office/drawing/2014/main" id="{22AF055D-2769-44BE-BC2F-958B441A7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6643" y="188640"/>
            <a:ext cx="61182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dirty="0"/>
              <a:t>De quelle couleur </a:t>
            </a:r>
            <a:r>
              <a:rPr lang="en-GB" altLang="en-US" sz="2800" dirty="0" err="1"/>
              <a:t>est</a:t>
            </a:r>
            <a:r>
              <a:rPr lang="en-GB" altLang="en-US" sz="2800" dirty="0"/>
              <a:t> le </a:t>
            </a:r>
            <a:r>
              <a:rPr lang="en-GB" altLang="en-US" sz="2800" dirty="0" err="1"/>
              <a:t>chien</a:t>
            </a:r>
            <a:r>
              <a:rPr lang="en-GB" altLang="en-US" sz="2800" dirty="0"/>
              <a:t>?</a:t>
            </a:r>
          </a:p>
        </p:txBody>
      </p:sp>
      <p:sp>
        <p:nvSpPr>
          <p:cNvPr id="8" name="Text Box 15">
            <a:hlinkClick r:id="" action="ppaction://noaction">
              <a:snd r:embed="rId4" name="de_quelle_couleur_est_la_grenouille.wav"/>
            </a:hlinkClick>
            <a:extLst>
              <a:ext uri="{FF2B5EF4-FFF2-40B4-BE49-F238E27FC236}">
                <a16:creationId xmlns:a16="http://schemas.microsoft.com/office/drawing/2014/main" id="{8A67C167-CD5C-438F-9426-CE71AFA78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5774" y="862122"/>
            <a:ext cx="61182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dirty="0"/>
              <a:t>De quelle couleur </a:t>
            </a:r>
            <a:r>
              <a:rPr lang="en-GB" altLang="en-US" sz="2800" dirty="0" err="1"/>
              <a:t>est</a:t>
            </a:r>
            <a:r>
              <a:rPr lang="en-GB" altLang="en-US" sz="2800" dirty="0"/>
              <a:t> la </a:t>
            </a:r>
            <a:r>
              <a:rPr lang="en-GB" altLang="en-US" sz="2800" dirty="0" err="1"/>
              <a:t>grenouille</a:t>
            </a:r>
            <a:r>
              <a:rPr lang="en-GB" altLang="en-US" sz="2800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_quelle_couleur_est_le_ch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_chien_est_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_quelle_couleur_est_la_grenouil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_grenouille_est_ver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 animBg="1"/>
      <p:bldP spid="7179" grpId="0" animBg="1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frog-and-toad-coloring-page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5"/>
          <a:stretch>
            <a:fillRect/>
          </a:stretch>
        </p:blipFill>
        <p:spPr bwMode="auto">
          <a:xfrm>
            <a:off x="5867400" y="2004739"/>
            <a:ext cx="24479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11949898782001773770dog_head_nicu_buculei_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023789"/>
            <a:ext cx="2376487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Text Box 9">
            <a:hlinkClick r:id="" action="ppaction://noaction">
              <a:snd r:embed="rId8" name="perroblanco.wav"/>
            </a:hlinkClick>
          </p:cNvPr>
          <p:cNvSpPr txBox="1">
            <a:spLocks noChangeArrowheads="1"/>
          </p:cNvSpPr>
          <p:nvPr/>
        </p:nvSpPr>
        <p:spPr bwMode="auto">
          <a:xfrm>
            <a:off x="250825" y="3943077"/>
            <a:ext cx="3313113" cy="4619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400">
                <a:solidFill>
                  <a:schemeClr val="bg1"/>
                </a:solidFill>
              </a:rPr>
              <a:t>Le chien est blanc.</a:t>
            </a:r>
          </a:p>
        </p:txBody>
      </p:sp>
      <p:sp>
        <p:nvSpPr>
          <p:cNvPr id="7179" name="Text Box 11">
            <a:hlinkClick r:id="" action="ppaction://noaction">
              <a:snd r:embed="rId9" name="ranablanca.wav"/>
            </a:hlinkClick>
          </p:cNvPr>
          <p:cNvSpPr txBox="1">
            <a:spLocks noChangeArrowheads="1"/>
          </p:cNvSpPr>
          <p:nvPr/>
        </p:nvSpPr>
        <p:spPr bwMode="auto">
          <a:xfrm>
            <a:off x="5362575" y="3966889"/>
            <a:ext cx="3313113" cy="8302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400">
                <a:solidFill>
                  <a:schemeClr val="bg1"/>
                </a:solidFill>
              </a:rPr>
              <a:t>La grenouille est blanche.</a:t>
            </a:r>
          </a:p>
        </p:txBody>
      </p:sp>
      <p:sp>
        <p:nvSpPr>
          <p:cNvPr id="7" name="Text Box 15">
            <a:hlinkClick r:id="" action="ppaction://noaction">
              <a:snd r:embed="rId2" name="de_quelle_couleur_est_le_chien.wav"/>
            </a:hlinkClick>
            <a:extLst>
              <a:ext uri="{FF2B5EF4-FFF2-40B4-BE49-F238E27FC236}">
                <a16:creationId xmlns:a16="http://schemas.microsoft.com/office/drawing/2014/main" id="{71D20619-7F51-4A7F-8E9B-AEA16D422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6643" y="188640"/>
            <a:ext cx="61182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dirty="0"/>
              <a:t>De quelle couleur </a:t>
            </a:r>
            <a:r>
              <a:rPr lang="en-GB" altLang="en-US" sz="2800" dirty="0" err="1"/>
              <a:t>est</a:t>
            </a:r>
            <a:r>
              <a:rPr lang="en-GB" altLang="en-US" sz="2800" dirty="0"/>
              <a:t> le </a:t>
            </a:r>
            <a:r>
              <a:rPr lang="en-GB" altLang="en-US" sz="2800" dirty="0" err="1"/>
              <a:t>chien</a:t>
            </a:r>
            <a:r>
              <a:rPr lang="en-GB" altLang="en-US" sz="2800" dirty="0"/>
              <a:t>?</a:t>
            </a:r>
          </a:p>
        </p:txBody>
      </p:sp>
      <p:sp>
        <p:nvSpPr>
          <p:cNvPr id="8" name="Text Box 15">
            <a:hlinkClick r:id="" action="ppaction://noaction">
              <a:snd r:embed="rId4" name="de_quelle_couleur_est_la_grenouille.wav"/>
            </a:hlinkClick>
            <a:extLst>
              <a:ext uri="{FF2B5EF4-FFF2-40B4-BE49-F238E27FC236}">
                <a16:creationId xmlns:a16="http://schemas.microsoft.com/office/drawing/2014/main" id="{6B9F18DD-27E8-41D6-886C-74F1DD5E6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5774" y="862122"/>
            <a:ext cx="61182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dirty="0"/>
              <a:t>De quelle couleur </a:t>
            </a:r>
            <a:r>
              <a:rPr lang="en-GB" altLang="en-US" sz="2800" dirty="0" err="1"/>
              <a:t>est</a:t>
            </a:r>
            <a:r>
              <a:rPr lang="en-GB" altLang="en-US" sz="2800" dirty="0"/>
              <a:t> la </a:t>
            </a:r>
            <a:r>
              <a:rPr lang="en-GB" altLang="en-US" sz="2800" dirty="0" err="1"/>
              <a:t>grenouille</a:t>
            </a:r>
            <a:r>
              <a:rPr lang="en-GB" alt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1718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_quelle_couleur_est_le_ch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e_chien_est_blan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_quelle_couleur_est_la_grenouil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_grenouille_est_blan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 animBg="1"/>
      <p:bldP spid="7179" grpId="0" animBg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46" name="Group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060196"/>
              </p:ext>
            </p:extLst>
          </p:nvPr>
        </p:nvGraphicFramePr>
        <p:xfrm>
          <a:off x="1908175" y="346075"/>
          <a:ext cx="5400675" cy="5532438"/>
        </p:xfrm>
        <a:graphic>
          <a:graphicData uri="http://schemas.openxmlformats.org/drawingml/2006/table">
            <a:tbl>
              <a:tblPr/>
              <a:tblGrid>
                <a:gridCol w="2701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8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95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8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rouge</a:t>
                      </a:r>
                      <a:endParaRPr kumimoji="0" lang="en-GB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roug</a:t>
                      </a: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bleu 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bleu</a:t>
                      </a:r>
                      <a:r>
                        <a:rPr kumimoji="0" lang="en-GB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  <a:endParaRPr kumimoji="0" lang="en-GB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noir</a:t>
                      </a:r>
                      <a:endParaRPr kumimoji="0" lang="en-GB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noir</a:t>
                      </a: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jaune</a:t>
                      </a:r>
                      <a:endParaRPr kumimoji="0" lang="en-GB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jaun</a:t>
                      </a:r>
                      <a:r>
                        <a:rPr kumimoji="0" lang="en-GB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  <a:endParaRPr kumimoji="0" lang="en-GB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vert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vert</a:t>
                      </a:r>
                      <a:r>
                        <a:rPr kumimoji="0" lang="en-GB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  <a:endParaRPr kumimoji="0" lang="en-GB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6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blanc</a:t>
                      </a:r>
                      <a:endParaRPr kumimoji="0" lang="en-GB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blanc</a:t>
                      </a: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196" name="Picture 57" descr="11949898782001773770dog_head_nicu_buculei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63" y="460375"/>
            <a:ext cx="2230437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7" name="Rectangle 81"/>
          <p:cNvSpPr>
            <a:spLocks noChangeArrowheads="1"/>
          </p:cNvSpPr>
          <p:nvPr/>
        </p:nvSpPr>
        <p:spPr bwMode="auto">
          <a:xfrm>
            <a:off x="971550" y="1628775"/>
            <a:ext cx="863600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" name="Picture 5" descr="frog-and-toad-coloring-page-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5"/>
          <a:stretch>
            <a:fillRect/>
          </a:stretch>
        </p:blipFill>
        <p:spPr bwMode="auto">
          <a:xfrm>
            <a:off x="4787902" y="426115"/>
            <a:ext cx="230505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hlinkClick r:id="" action="ppaction://noaction">
              <a:snd r:embed="rId6" name="comun.wav"/>
            </a:hlinkClick>
          </p:cNvPr>
          <p:cNvSpPr txBox="1">
            <a:spLocks noChangeArrowheads="1"/>
          </p:cNvSpPr>
          <p:nvPr/>
        </p:nvSpPr>
        <p:spPr bwMode="auto">
          <a:xfrm>
            <a:off x="2338388" y="3441700"/>
            <a:ext cx="5546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400" b="1" dirty="0" err="1"/>
              <a:t>Qu’est-ce</a:t>
            </a:r>
            <a:r>
              <a:rPr lang="en-GB" altLang="en-US" sz="2400" b="1" dirty="0"/>
              <a:t> </a:t>
            </a:r>
            <a:r>
              <a:rPr lang="en-GB" altLang="en-US" sz="2400" b="1" dirty="0" err="1"/>
              <a:t>qu’il</a:t>
            </a:r>
            <a:r>
              <a:rPr lang="en-GB" altLang="en-US" sz="2400" b="1" dirty="0"/>
              <a:t> y a </a:t>
            </a:r>
            <a:r>
              <a:rPr lang="en-GB" altLang="en-US" sz="2400" b="1" dirty="0" err="1"/>
              <a:t>en</a:t>
            </a:r>
            <a:r>
              <a:rPr lang="en-GB" altLang="en-US" sz="2400" b="1" dirty="0"/>
              <a:t> </a:t>
            </a:r>
            <a:r>
              <a:rPr lang="en-GB" altLang="en-US" sz="2400" b="1" dirty="0" err="1"/>
              <a:t>commun</a:t>
            </a:r>
            <a:r>
              <a:rPr lang="en-GB" altLang="en-US" sz="2400" b="1" dirty="0"/>
              <a:t>?</a:t>
            </a:r>
          </a:p>
        </p:txBody>
      </p:sp>
      <p:sp>
        <p:nvSpPr>
          <p:cNvPr id="9219" name="Text Box 3">
            <a:hlinkClick r:id="" action="ppaction://noaction">
              <a:snd r:embed="rId7" name="quelle_est_la_difference.wav"/>
            </a:hlinkClick>
          </p:cNvPr>
          <p:cNvSpPr txBox="1">
            <a:spLocks noChangeArrowheads="1"/>
          </p:cNvSpPr>
          <p:nvPr/>
        </p:nvSpPr>
        <p:spPr bwMode="auto">
          <a:xfrm>
            <a:off x="2026443" y="382588"/>
            <a:ext cx="5091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b="1" dirty="0" err="1"/>
              <a:t>Quelle</a:t>
            </a:r>
            <a:r>
              <a:rPr lang="en-GB" altLang="en-US" sz="2800" b="1" dirty="0"/>
              <a:t> </a:t>
            </a:r>
            <a:r>
              <a:rPr lang="en-GB" altLang="en-US" sz="2800" b="1" dirty="0" err="1"/>
              <a:t>est</a:t>
            </a:r>
            <a:r>
              <a:rPr lang="en-GB" altLang="en-US" sz="2800" b="1" dirty="0"/>
              <a:t> la </a:t>
            </a:r>
            <a:r>
              <a:rPr lang="en-GB" altLang="en-US" sz="2800" b="1" dirty="0" err="1"/>
              <a:t>différence</a:t>
            </a:r>
            <a:r>
              <a:rPr lang="en-GB" altLang="en-US" sz="2800" b="1" dirty="0"/>
              <a:t>?</a:t>
            </a:r>
          </a:p>
        </p:txBody>
      </p:sp>
      <p:sp>
        <p:nvSpPr>
          <p:cNvPr id="14340" name="WordArt 4"/>
          <p:cNvSpPr>
            <a:spLocks noChangeArrowheads="1" noChangeShapeType="1" noTextEdit="1"/>
          </p:cNvSpPr>
          <p:nvPr/>
        </p:nvSpPr>
        <p:spPr bwMode="auto">
          <a:xfrm>
            <a:off x="3979863" y="1268413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341" name="WordArt 5"/>
          <p:cNvSpPr>
            <a:spLocks noChangeArrowheads="1" noChangeShapeType="1" noTextEdit="1"/>
          </p:cNvSpPr>
          <p:nvPr/>
        </p:nvSpPr>
        <p:spPr bwMode="auto">
          <a:xfrm>
            <a:off x="4787900" y="1268413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342" name="Text Box 6">
            <a:hlinkClick r:id="" action="ppaction://noaction">
              <a:snd r:embed="rId8" name="rojo.wav"/>
            </a:hlinkClick>
          </p:cNvPr>
          <p:cNvSpPr txBox="1">
            <a:spLocks noChangeArrowheads="1"/>
          </p:cNvSpPr>
          <p:nvPr/>
        </p:nvSpPr>
        <p:spPr bwMode="auto">
          <a:xfrm>
            <a:off x="777875" y="2395538"/>
            <a:ext cx="7559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400" dirty="0" err="1"/>
              <a:t>Numéro</a:t>
            </a:r>
            <a:r>
              <a:rPr lang="en-GB" altLang="en-US" sz="2400" dirty="0"/>
              <a:t> un </a:t>
            </a:r>
            <a:r>
              <a:rPr lang="en-GB" altLang="en-US" sz="2400" dirty="0" err="1"/>
              <a:t>est</a:t>
            </a:r>
            <a:r>
              <a:rPr lang="en-GB" altLang="en-US" sz="2400" dirty="0"/>
              <a:t> rouge </a:t>
            </a:r>
            <a:r>
              <a:rPr lang="en-GB" altLang="en-US" sz="2400" dirty="0" err="1"/>
              <a:t>mais</a:t>
            </a:r>
            <a:r>
              <a:rPr lang="en-GB" altLang="en-US" sz="2400" dirty="0"/>
              <a:t> </a:t>
            </a:r>
            <a:r>
              <a:rPr lang="en-GB" altLang="en-US" sz="2400" dirty="0" err="1"/>
              <a:t>numéro</a:t>
            </a:r>
            <a:r>
              <a:rPr lang="en-GB" altLang="en-US" sz="2400" dirty="0"/>
              <a:t> </a:t>
            </a:r>
            <a:r>
              <a:rPr lang="en-GB" altLang="en-US" sz="2400" dirty="0" err="1"/>
              <a:t>deux</a:t>
            </a:r>
            <a:r>
              <a:rPr lang="en-GB" altLang="en-US" sz="2400" dirty="0"/>
              <a:t> </a:t>
            </a:r>
            <a:r>
              <a:rPr lang="en-GB" altLang="en-US" sz="2400" dirty="0" err="1"/>
              <a:t>est</a:t>
            </a:r>
            <a:r>
              <a:rPr lang="en-GB" altLang="en-US" sz="2400" dirty="0"/>
              <a:t> </a:t>
            </a:r>
            <a:r>
              <a:rPr lang="en-GB" altLang="en-US" sz="2400" dirty="0" err="1"/>
              <a:t>jaune</a:t>
            </a:r>
            <a:r>
              <a:rPr lang="en-GB" altLang="en-US" sz="2400" dirty="0"/>
              <a:t>.</a:t>
            </a:r>
          </a:p>
        </p:txBody>
      </p:sp>
      <p:sp>
        <p:nvSpPr>
          <p:cNvPr id="14343" name="WordArt 7"/>
          <p:cNvSpPr>
            <a:spLocks noChangeArrowheads="1" noChangeShapeType="1" noTextEdit="1"/>
          </p:cNvSpPr>
          <p:nvPr/>
        </p:nvSpPr>
        <p:spPr bwMode="auto">
          <a:xfrm>
            <a:off x="3995738" y="4221163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344" name="WordArt 8"/>
          <p:cNvSpPr>
            <a:spLocks noChangeArrowheads="1" noChangeShapeType="1" noTextEdit="1"/>
          </p:cNvSpPr>
          <p:nvPr/>
        </p:nvSpPr>
        <p:spPr bwMode="auto">
          <a:xfrm>
            <a:off x="4803775" y="4221163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345" name="Text Box 9">
            <a:hlinkClick r:id="" action="ppaction://noaction">
              <a:snd r:embed="rId9" name="numeros.wav"/>
            </a:hlinkClick>
          </p:cNvPr>
          <p:cNvSpPr txBox="1">
            <a:spLocks noChangeArrowheads="1"/>
          </p:cNvSpPr>
          <p:nvPr/>
        </p:nvSpPr>
        <p:spPr bwMode="auto">
          <a:xfrm>
            <a:off x="0" y="549275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400" dirty="0" err="1"/>
              <a:t>Numéro</a:t>
            </a:r>
            <a:r>
              <a:rPr lang="en-GB" altLang="en-US" sz="2400" dirty="0"/>
              <a:t> un </a:t>
            </a:r>
            <a:r>
              <a:rPr lang="en-GB" altLang="en-US" sz="2400" dirty="0" err="1"/>
              <a:t>est</a:t>
            </a:r>
            <a:r>
              <a:rPr lang="en-GB" altLang="en-US" sz="2400" dirty="0"/>
              <a:t> un </a:t>
            </a:r>
            <a:r>
              <a:rPr lang="en-GB" altLang="en-US" sz="2400" dirty="0" err="1"/>
              <a:t>numéro</a:t>
            </a:r>
            <a:r>
              <a:rPr lang="en-GB" altLang="en-US" sz="2400" dirty="0"/>
              <a:t> et </a:t>
            </a:r>
            <a:r>
              <a:rPr lang="en-GB" altLang="en-US" sz="2400" dirty="0" err="1"/>
              <a:t>numéro</a:t>
            </a:r>
            <a:r>
              <a:rPr lang="en-GB" altLang="en-US" sz="2400" dirty="0"/>
              <a:t> deux </a:t>
            </a:r>
            <a:r>
              <a:rPr lang="en-GB" altLang="en-US" sz="2400" dirty="0" err="1"/>
              <a:t>est</a:t>
            </a:r>
            <a:r>
              <a:rPr lang="en-GB" altLang="en-US" sz="2400" dirty="0"/>
              <a:t> </a:t>
            </a:r>
            <a:r>
              <a:rPr lang="en-GB" altLang="en-US" sz="2400" dirty="0" err="1"/>
              <a:t>aussi</a:t>
            </a:r>
            <a:r>
              <a:rPr lang="en-GB" altLang="en-US" sz="2400" dirty="0"/>
              <a:t> un </a:t>
            </a:r>
            <a:r>
              <a:rPr lang="en-GB" altLang="en-US" sz="2400" dirty="0" err="1"/>
              <a:t>numéro</a:t>
            </a:r>
            <a:r>
              <a:rPr lang="en-GB" altLang="en-US" sz="2400" dirty="0"/>
              <a:t>. </a:t>
            </a:r>
            <a:br>
              <a:rPr lang="en-GB" altLang="en-US" sz="2400" dirty="0"/>
            </a:br>
            <a:r>
              <a:rPr lang="en-GB" altLang="en-US" sz="2400" dirty="0"/>
              <a:t>Les deux </a:t>
            </a:r>
            <a:r>
              <a:rPr lang="en-GB" altLang="en-US" sz="2400" dirty="0" err="1"/>
              <a:t>sont</a:t>
            </a:r>
            <a:r>
              <a:rPr lang="en-GB" altLang="en-US" sz="2400" dirty="0"/>
              <a:t> des </a:t>
            </a:r>
            <a:r>
              <a:rPr lang="en-GB" altLang="en-US" sz="2400" dirty="0" err="1"/>
              <a:t>numéros</a:t>
            </a:r>
            <a:r>
              <a:rPr lang="en-GB" altLang="en-US" sz="2400" dirty="0"/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.2_no1_rouge_no2_jau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'est-ce_qu'il_y_a_en_com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40" grpId="0" animBg="1"/>
      <p:bldP spid="14341" grpId="0" animBg="1"/>
      <p:bldP spid="14342" grpId="0"/>
      <p:bldP spid="14343" grpId="0" animBg="1"/>
      <p:bldP spid="14344" grpId="0" animBg="1"/>
      <p:bldP spid="143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>
            <a:hlinkClick r:id="" action="ppaction://noaction">
              <a:snd r:embed="rId4" name="qu'est-ce_qu'il_y_a_en_comun.wav"/>
            </a:hlinkClick>
          </p:cNvPr>
          <p:cNvSpPr txBox="1">
            <a:spLocks noChangeArrowheads="1"/>
          </p:cNvSpPr>
          <p:nvPr/>
        </p:nvSpPr>
        <p:spPr bwMode="auto">
          <a:xfrm>
            <a:off x="4643438" y="404813"/>
            <a:ext cx="41052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dirty="0" err="1"/>
              <a:t>Qu’est-ce</a:t>
            </a:r>
            <a:r>
              <a:rPr lang="en-GB" altLang="en-US" sz="2400" dirty="0"/>
              <a:t> </a:t>
            </a:r>
            <a:r>
              <a:rPr lang="en-GB" altLang="en-US" sz="2400" dirty="0" err="1"/>
              <a:t>qu’il</a:t>
            </a:r>
            <a:r>
              <a:rPr lang="en-GB" altLang="en-US" sz="2400" dirty="0"/>
              <a:t> y a </a:t>
            </a:r>
            <a:r>
              <a:rPr lang="en-GB" altLang="en-US" sz="2400" dirty="0" err="1"/>
              <a:t>en</a:t>
            </a:r>
            <a:r>
              <a:rPr lang="en-GB" altLang="en-US" sz="2400" dirty="0"/>
              <a:t> </a:t>
            </a:r>
            <a:r>
              <a:rPr lang="en-GB" altLang="en-US" sz="2400" dirty="0" err="1"/>
              <a:t>commun</a:t>
            </a:r>
            <a:r>
              <a:rPr lang="en-GB" altLang="en-US" sz="2400" dirty="0"/>
              <a:t> ?</a:t>
            </a:r>
          </a:p>
        </p:txBody>
      </p:sp>
      <p:sp>
        <p:nvSpPr>
          <p:cNvPr id="11267" name="Text Box 3">
            <a:hlinkClick r:id="" action="ppaction://noaction">
              <a:snd r:embed="rId6" name="quelle_est_la_difference.wav"/>
            </a:hlinkClick>
          </p:cNvPr>
          <p:cNvSpPr txBox="1">
            <a:spLocks noChangeArrowheads="1"/>
          </p:cNvSpPr>
          <p:nvPr/>
        </p:nvSpPr>
        <p:spPr bwMode="auto">
          <a:xfrm>
            <a:off x="467544" y="452287"/>
            <a:ext cx="48238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800" dirty="0" err="1"/>
              <a:t>Quelle</a:t>
            </a:r>
            <a:r>
              <a:rPr lang="en-GB" altLang="en-US" sz="2800" dirty="0"/>
              <a:t> </a:t>
            </a:r>
            <a:r>
              <a:rPr lang="en-GB" altLang="en-US" sz="2800" dirty="0" err="1"/>
              <a:t>est</a:t>
            </a:r>
            <a:r>
              <a:rPr lang="en-GB" altLang="en-US" sz="2800" dirty="0"/>
              <a:t> la </a:t>
            </a:r>
            <a:r>
              <a:rPr lang="en-GB" altLang="en-US" sz="2800" dirty="0" err="1"/>
              <a:t>différence</a:t>
            </a:r>
            <a:r>
              <a:rPr lang="en-GB" altLang="en-US" sz="2800" dirty="0"/>
              <a:t>?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270000"/>
            <a:ext cx="3548063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1196975"/>
            <a:ext cx="3927475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2052638" y="4076700"/>
            <a:ext cx="6477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b="1"/>
              <a:t>1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6372225" y="4079875"/>
            <a:ext cx="6477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b="1"/>
              <a:t>2</a:t>
            </a:r>
          </a:p>
        </p:txBody>
      </p:sp>
      <p:sp>
        <p:nvSpPr>
          <p:cNvPr id="15368" name="Text Box 8">
            <a:hlinkClick r:id="" action="ppaction://noaction">
              <a:snd r:embed="rId9" name="marron.wav"/>
            </a:hlinkClick>
          </p:cNvPr>
          <p:cNvSpPr txBox="1">
            <a:spLocks noChangeArrowheads="1"/>
          </p:cNvSpPr>
          <p:nvPr/>
        </p:nvSpPr>
        <p:spPr bwMode="auto">
          <a:xfrm>
            <a:off x="200025" y="4868863"/>
            <a:ext cx="4249738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dirty="0" err="1"/>
              <a:t>Numéro</a:t>
            </a:r>
            <a:r>
              <a:rPr lang="en-GB" altLang="en-US" sz="2800" dirty="0"/>
              <a:t> un </a:t>
            </a:r>
            <a:r>
              <a:rPr lang="en-GB" altLang="en-US" sz="2800" dirty="0" err="1"/>
              <a:t>est</a:t>
            </a:r>
            <a:r>
              <a:rPr lang="en-GB" altLang="en-US" sz="2800" dirty="0"/>
              <a:t> marron </a:t>
            </a:r>
            <a:br>
              <a:rPr lang="en-GB" altLang="en-US" sz="2800" dirty="0"/>
            </a:br>
            <a:r>
              <a:rPr lang="en-GB" altLang="en-US" sz="2800" dirty="0" err="1"/>
              <a:t>mais</a:t>
            </a:r>
            <a:r>
              <a:rPr lang="en-GB" altLang="en-US" sz="2800" dirty="0"/>
              <a:t> </a:t>
            </a:r>
            <a:r>
              <a:rPr lang="en-GB" altLang="en-US" sz="2800" dirty="0" err="1"/>
              <a:t>numéro</a:t>
            </a:r>
            <a:r>
              <a:rPr lang="en-GB" altLang="en-US" sz="2800" dirty="0"/>
              <a:t> </a:t>
            </a:r>
            <a:r>
              <a:rPr lang="en-GB" altLang="en-US" sz="2800" dirty="0" err="1"/>
              <a:t>deux</a:t>
            </a:r>
            <a:r>
              <a:rPr lang="en-GB" altLang="en-US" sz="2800" dirty="0"/>
              <a:t> </a:t>
            </a:r>
            <a:r>
              <a:rPr lang="en-GB" altLang="en-US" sz="2800" dirty="0" err="1"/>
              <a:t>est</a:t>
            </a:r>
            <a:r>
              <a:rPr lang="en-GB" altLang="en-US" sz="2800" dirty="0"/>
              <a:t>  </a:t>
            </a:r>
            <a:br>
              <a:rPr lang="en-GB" altLang="en-US" sz="2800" dirty="0"/>
            </a:br>
            <a:r>
              <a:rPr lang="en-GB" altLang="en-US" sz="2800" dirty="0" err="1"/>
              <a:t>jaune</a:t>
            </a:r>
            <a:r>
              <a:rPr lang="en-GB" altLang="en-US" sz="2800" dirty="0"/>
              <a:t>.</a:t>
            </a:r>
          </a:p>
        </p:txBody>
      </p:sp>
      <p:sp>
        <p:nvSpPr>
          <p:cNvPr id="15369" name="Text Box 9">
            <a:hlinkClick r:id="" action="ppaction://noaction">
              <a:snd r:embed="rId10" name="perros.wav"/>
            </a:hlinkClick>
          </p:cNvPr>
          <p:cNvSpPr txBox="1">
            <a:spLocks noChangeArrowheads="1"/>
          </p:cNvSpPr>
          <p:nvPr/>
        </p:nvSpPr>
        <p:spPr bwMode="auto">
          <a:xfrm>
            <a:off x="4500563" y="4881563"/>
            <a:ext cx="445135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dirty="0" err="1"/>
              <a:t>Numéro</a:t>
            </a:r>
            <a:r>
              <a:rPr lang="en-GB" altLang="en-US" sz="2800" dirty="0"/>
              <a:t> un </a:t>
            </a:r>
            <a:r>
              <a:rPr lang="en-GB" altLang="en-US" sz="2800" dirty="0" err="1"/>
              <a:t>est</a:t>
            </a:r>
            <a:r>
              <a:rPr lang="en-GB" altLang="en-US" sz="2800" dirty="0"/>
              <a:t> un </a:t>
            </a:r>
            <a:r>
              <a:rPr lang="en-GB" altLang="en-US" sz="2800" dirty="0" err="1"/>
              <a:t>chien</a:t>
            </a:r>
            <a:r>
              <a:rPr lang="en-GB" altLang="en-US" sz="2800" dirty="0"/>
              <a:t> </a:t>
            </a:r>
            <a:br>
              <a:rPr lang="en-GB" altLang="en-US" sz="2800" dirty="0"/>
            </a:br>
            <a:r>
              <a:rPr lang="en-GB" altLang="en-US" sz="2800" dirty="0"/>
              <a:t>et </a:t>
            </a:r>
            <a:r>
              <a:rPr lang="en-GB" altLang="en-US" sz="2800" dirty="0" err="1"/>
              <a:t>numéro</a:t>
            </a:r>
            <a:r>
              <a:rPr lang="en-GB" altLang="en-US" sz="2800" dirty="0"/>
              <a:t> </a:t>
            </a:r>
            <a:r>
              <a:rPr lang="en-GB" altLang="en-US" sz="2800" dirty="0" err="1"/>
              <a:t>deux</a:t>
            </a:r>
            <a:br>
              <a:rPr lang="en-GB" altLang="en-US" sz="2800" dirty="0"/>
            </a:br>
            <a:r>
              <a:rPr lang="en-GB" altLang="en-US" sz="2800" dirty="0" err="1"/>
              <a:t>est</a:t>
            </a:r>
            <a:r>
              <a:rPr lang="en-GB" altLang="en-US" sz="2800" dirty="0"/>
              <a:t> un </a:t>
            </a:r>
            <a:r>
              <a:rPr lang="en-GB" altLang="en-US" sz="2800" dirty="0" err="1"/>
              <a:t>chien</a:t>
            </a:r>
            <a:r>
              <a:rPr lang="en-GB" altLang="en-US" sz="2800" dirty="0"/>
              <a:t> </a:t>
            </a:r>
            <a:r>
              <a:rPr lang="en-GB" altLang="en-US" sz="2800" dirty="0" err="1"/>
              <a:t>aussi</a:t>
            </a:r>
            <a:r>
              <a:rPr lang="en-GB" altLang="en-US" sz="2800" dirty="0"/>
              <a:t>.</a:t>
            </a:r>
            <a:br>
              <a:rPr lang="en-GB" altLang="en-US" sz="2800" dirty="0"/>
            </a:br>
            <a:r>
              <a:rPr lang="en-GB" altLang="en-US" sz="2800" dirty="0"/>
              <a:t>Les deux </a:t>
            </a:r>
            <a:r>
              <a:rPr lang="en-GB" altLang="en-US" sz="2800" dirty="0" err="1"/>
              <a:t>sont</a:t>
            </a:r>
            <a:r>
              <a:rPr lang="en-GB" altLang="en-US" sz="2800" dirty="0"/>
              <a:t> des </a:t>
            </a:r>
            <a:r>
              <a:rPr lang="en-GB" altLang="en-US" sz="2800" dirty="0" err="1"/>
              <a:t>chiens</a:t>
            </a:r>
            <a:r>
              <a:rPr lang="en-GB" altLang="en-US" sz="2800" dirty="0"/>
              <a:t>.</a:t>
            </a:r>
          </a:p>
        </p:txBody>
      </p:sp>
      <p:sp>
        <p:nvSpPr>
          <p:cNvPr id="11274" name="Text Box 10">
            <a:hlinkClick r:id="" action="ppaction://noaction">
              <a:snd r:embed="rId11" name="marron.wav"/>
            </a:hlinkClick>
          </p:cNvPr>
          <p:cNvSpPr txBox="1">
            <a:spLocks noChangeArrowheads="1"/>
          </p:cNvSpPr>
          <p:nvPr/>
        </p:nvSpPr>
        <p:spPr bwMode="auto">
          <a:xfrm>
            <a:off x="2700338" y="6381750"/>
            <a:ext cx="136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>
                <a:latin typeface="Calibri" panose="020F0502020204030204" pitchFamily="34" charset="0"/>
              </a:rPr>
              <a:t>marron = </a:t>
            </a: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4068763" y="6353175"/>
            <a:ext cx="431800" cy="476250"/>
          </a:xfrm>
          <a:prstGeom prst="rect">
            <a:avLst/>
          </a:prstGeom>
          <a:solidFill>
            <a:srgbClr val="9933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'est-ce_qu'il_y_a_en_com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8" grpId="0"/>
      <p:bldP spid="153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052638" y="4221163"/>
            <a:ext cx="6477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b="1"/>
              <a:t>1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6372225" y="4224338"/>
            <a:ext cx="6477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b="1"/>
              <a:t>2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981075"/>
            <a:ext cx="415925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1168400"/>
            <a:ext cx="3959225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6">
            <a:hlinkClick r:id="" action="ppaction://noaction">
              <a:snd r:embed="rId8" name="comun.wav"/>
            </a:hlinkClick>
          </p:cNvPr>
          <p:cNvSpPr txBox="1">
            <a:spLocks noChangeArrowheads="1"/>
          </p:cNvSpPr>
          <p:nvPr/>
        </p:nvSpPr>
        <p:spPr bwMode="auto">
          <a:xfrm>
            <a:off x="4643438" y="404813"/>
            <a:ext cx="41052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800"/>
              <a:t>Qu’est-ce qu’il y a en commun?</a:t>
            </a:r>
          </a:p>
        </p:txBody>
      </p:sp>
      <p:sp>
        <p:nvSpPr>
          <p:cNvPr id="16392" name="Text Box 8">
            <a:hlinkClick r:id="" action="ppaction://noaction">
              <a:snd r:embed="rId9" name="gato1.wav"/>
            </a:hlinkClick>
          </p:cNvPr>
          <p:cNvSpPr txBox="1">
            <a:spLocks noChangeArrowheads="1"/>
          </p:cNvSpPr>
          <p:nvPr/>
        </p:nvSpPr>
        <p:spPr bwMode="auto">
          <a:xfrm>
            <a:off x="200025" y="4868863"/>
            <a:ext cx="4249738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dirty="0" err="1"/>
              <a:t>Numéro</a:t>
            </a:r>
            <a:r>
              <a:rPr lang="en-GB" altLang="en-US" sz="2800" dirty="0"/>
              <a:t> un </a:t>
            </a:r>
            <a:r>
              <a:rPr lang="en-GB" altLang="en-US" sz="2800" dirty="0" err="1"/>
              <a:t>est</a:t>
            </a:r>
            <a:r>
              <a:rPr lang="en-GB" altLang="en-US" sz="2800" dirty="0"/>
              <a:t> vert </a:t>
            </a:r>
            <a:br>
              <a:rPr lang="en-GB" altLang="en-US" sz="2800" dirty="0"/>
            </a:br>
            <a:r>
              <a:rPr lang="en-GB" altLang="en-US" sz="2800" dirty="0" err="1"/>
              <a:t>mais</a:t>
            </a:r>
            <a:r>
              <a:rPr lang="en-GB" altLang="en-US" sz="2800" dirty="0"/>
              <a:t> </a:t>
            </a:r>
            <a:r>
              <a:rPr lang="en-GB" altLang="en-US" sz="2800" dirty="0" err="1"/>
              <a:t>numéro</a:t>
            </a:r>
            <a:r>
              <a:rPr lang="en-GB" altLang="en-US" sz="2800" dirty="0"/>
              <a:t> </a:t>
            </a:r>
            <a:r>
              <a:rPr lang="en-GB" altLang="en-US" sz="2800" dirty="0" err="1"/>
              <a:t>deux</a:t>
            </a:r>
            <a:br>
              <a:rPr lang="en-GB" altLang="en-US" sz="2800" dirty="0"/>
            </a:br>
            <a:r>
              <a:rPr lang="en-GB" altLang="en-US" sz="2800" dirty="0" err="1"/>
              <a:t>est</a:t>
            </a:r>
            <a:r>
              <a:rPr lang="en-GB" altLang="en-US" sz="2800" dirty="0"/>
              <a:t> rouge.</a:t>
            </a:r>
          </a:p>
        </p:txBody>
      </p:sp>
      <p:sp>
        <p:nvSpPr>
          <p:cNvPr id="16393" name="Text Box 9">
            <a:hlinkClick r:id="" action="ppaction://noaction">
              <a:snd r:embed="rId10" name="gato2.wav"/>
            </a:hlinkClick>
          </p:cNvPr>
          <p:cNvSpPr txBox="1">
            <a:spLocks noChangeArrowheads="1"/>
          </p:cNvSpPr>
          <p:nvPr/>
        </p:nvSpPr>
        <p:spPr bwMode="auto">
          <a:xfrm>
            <a:off x="4702175" y="4881563"/>
            <a:ext cx="424973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dirty="0" err="1"/>
              <a:t>Numéro</a:t>
            </a:r>
            <a:r>
              <a:rPr lang="en-GB" altLang="en-US" sz="2800" dirty="0"/>
              <a:t> un </a:t>
            </a:r>
            <a:r>
              <a:rPr lang="en-GB" altLang="en-US" sz="2800" dirty="0" err="1"/>
              <a:t>est</a:t>
            </a:r>
            <a:r>
              <a:rPr lang="en-GB" altLang="en-US" sz="2800" dirty="0"/>
              <a:t> un chat </a:t>
            </a:r>
            <a:br>
              <a:rPr lang="en-GB" altLang="en-US" sz="2800" dirty="0"/>
            </a:br>
            <a:r>
              <a:rPr lang="en-GB" altLang="en-US" sz="2800" dirty="0"/>
              <a:t>et  </a:t>
            </a:r>
            <a:r>
              <a:rPr lang="en-GB" altLang="en-US" sz="2800" dirty="0" err="1"/>
              <a:t>numéro</a:t>
            </a:r>
            <a:r>
              <a:rPr lang="en-GB" altLang="en-US" sz="2800" dirty="0"/>
              <a:t> </a:t>
            </a:r>
            <a:r>
              <a:rPr lang="en-GB" altLang="en-US" sz="2800" dirty="0" err="1"/>
              <a:t>deux</a:t>
            </a:r>
            <a:r>
              <a:rPr lang="en-GB" altLang="en-US" sz="2800" dirty="0"/>
              <a:t> </a:t>
            </a:r>
            <a:br>
              <a:rPr lang="en-GB" altLang="en-US" sz="2800" dirty="0"/>
            </a:br>
            <a:r>
              <a:rPr lang="en-GB" altLang="en-US" sz="2800" dirty="0" err="1"/>
              <a:t>est</a:t>
            </a:r>
            <a:r>
              <a:rPr lang="en-GB" altLang="en-US" sz="2800" dirty="0"/>
              <a:t> un chat </a:t>
            </a:r>
            <a:r>
              <a:rPr lang="en-GB" altLang="en-US" sz="2800" dirty="0" err="1"/>
              <a:t>aussi</a:t>
            </a:r>
            <a:r>
              <a:rPr lang="en-GB" altLang="en-US" sz="2800" dirty="0"/>
              <a:t>.</a:t>
            </a:r>
            <a:br>
              <a:rPr lang="en-GB" altLang="en-US" sz="2800" dirty="0"/>
            </a:br>
            <a:r>
              <a:rPr lang="en-GB" altLang="en-US" sz="2800" dirty="0"/>
              <a:t>Les deux </a:t>
            </a:r>
            <a:r>
              <a:rPr lang="en-GB" altLang="en-US" sz="2800" dirty="0" err="1"/>
              <a:t>sont</a:t>
            </a:r>
            <a:r>
              <a:rPr lang="en-GB" altLang="en-US" sz="2800" dirty="0"/>
              <a:t> des chats.</a:t>
            </a:r>
          </a:p>
        </p:txBody>
      </p:sp>
      <p:sp>
        <p:nvSpPr>
          <p:cNvPr id="10" name="Text Box 3">
            <a:hlinkClick r:id="" action="ppaction://noaction">
              <a:snd r:embed="rId11" name="quelle_est_la_difference.wav"/>
            </a:hlinkClick>
          </p:cNvPr>
          <p:cNvSpPr txBox="1">
            <a:spLocks noChangeArrowheads="1"/>
          </p:cNvSpPr>
          <p:nvPr/>
        </p:nvSpPr>
        <p:spPr bwMode="auto">
          <a:xfrm>
            <a:off x="467544" y="452287"/>
            <a:ext cx="48238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800" dirty="0" err="1"/>
              <a:t>Quelle</a:t>
            </a:r>
            <a:r>
              <a:rPr lang="en-GB" altLang="en-US" sz="2800" dirty="0"/>
              <a:t> </a:t>
            </a:r>
            <a:r>
              <a:rPr lang="en-GB" altLang="en-US" sz="2800" dirty="0" err="1"/>
              <a:t>est</a:t>
            </a:r>
            <a:r>
              <a:rPr lang="en-GB" altLang="en-US" sz="2800" dirty="0"/>
              <a:t> la </a:t>
            </a:r>
            <a:r>
              <a:rPr lang="en-GB" altLang="en-US" sz="2800" dirty="0" err="1"/>
              <a:t>différence</a:t>
            </a:r>
            <a:r>
              <a:rPr lang="en-GB" altLang="en-US" sz="2800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'est-ce_qu'il_y_a_en_com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16392" grpId="0"/>
      <p:bldP spid="16393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317</Words>
  <Application>Microsoft Office PowerPoint</Application>
  <PresentationFormat>On-screen Show (4:3)</PresentationFormat>
  <Paragraphs>76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 Black</vt:lpstr>
      <vt:lpstr>Calibri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COMBERTON VILLAGE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I.T.SUPPORT</dc:creator>
  <cp:lastModifiedBy>Rachel Hawkes</cp:lastModifiedBy>
  <cp:revision>43</cp:revision>
  <dcterms:created xsi:type="dcterms:W3CDTF">2009-03-14T12:07:33Z</dcterms:created>
  <dcterms:modified xsi:type="dcterms:W3CDTF">2018-12-01T18:14:11Z</dcterms:modified>
</cp:coreProperties>
</file>